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omments/comment4.xml" ContentType="application/vnd.openxmlformats-officedocument.presentationml.comment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98"/>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1" r:id="rId66"/>
    <p:sldId id="332" r:id="rId67"/>
    <p:sldId id="333" r:id="rId68"/>
    <p:sldId id="334" r:id="rId69"/>
    <p:sldId id="335" r:id="rId70"/>
    <p:sldId id="336" r:id="rId71"/>
    <p:sldId id="338" r:id="rId72"/>
    <p:sldId id="340" r:id="rId73"/>
    <p:sldId id="341" r:id="rId74"/>
    <p:sldId id="342" r:id="rId75"/>
    <p:sldId id="343" r:id="rId76"/>
    <p:sldId id="371" r:id="rId77"/>
    <p:sldId id="344" r:id="rId78"/>
    <p:sldId id="345" r:id="rId79"/>
    <p:sldId id="346" r:id="rId80"/>
    <p:sldId id="372" r:id="rId81"/>
    <p:sldId id="348" r:id="rId82"/>
    <p:sldId id="349" r:id="rId83"/>
    <p:sldId id="350" r:id="rId84"/>
    <p:sldId id="351" r:id="rId85"/>
    <p:sldId id="352" r:id="rId86"/>
    <p:sldId id="353" r:id="rId87"/>
    <p:sldId id="354" r:id="rId88"/>
    <p:sldId id="355" r:id="rId89"/>
    <p:sldId id="356" r:id="rId90"/>
    <p:sldId id="357" r:id="rId91"/>
    <p:sldId id="361" r:id="rId92"/>
    <p:sldId id="358" r:id="rId93"/>
    <p:sldId id="366" r:id="rId94"/>
    <p:sldId id="360" r:id="rId95"/>
    <p:sldId id="373" r:id="rId96"/>
    <p:sldId id="362" r:id="rId9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viewProps" Target="viewProps.xml"/><Relationship Id="rId102" Type="http://schemas.openxmlformats.org/officeDocument/2006/relationships/theme" Target="theme/theme1.xml"/><Relationship Id="rId10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notesMaster" Target="notesMasters/notesMaster1.xml"/><Relationship Id="rId99" Type="http://schemas.openxmlformats.org/officeDocument/2006/relationships/commentAuthors" Target="commentAuthor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presProps" Target="presProps.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24:14.017" idx="1">
    <p:pos x="5425" y="1097"/>
    <p:text>TODO: Change Workflow to Pipeline in screenshots when it becomes available in the CJE. All text has been changed.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5:04:24.676" idx="7">
    <p:pos x="5717" y="1576"/>
    <p:text>Put some icon or some other indication that the picture is a link to a video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 Id="rId3" Type="http://schemas.openxmlformats.org/officeDocument/2006/relationships/hyperlink" Target="https://github.com/cloudbees/training-books-ms.gi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 Id="rId3" Type="http://schemas.openxmlformats.org/officeDocument/2006/relationships/hyperlink" Target="https://github.com/cloudbees/training-books-ms"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rPr dirty="0"/>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t>Creating a new Pipeline job is easy and follows the same process like any other Jenkins job. Shall we get our hands dirty? Let's create a new Pipeline job. Before we begin, please note that the team is in the process of renaming all Workflow references to Pipeline. Depending on the Workflow plugin version you are running, you might see one or the other.</a:t>
            </a:r>
          </a:p>
          <a:p>
            <a:endParaRPr/>
          </a:p>
          <a:p>
            <a:r>
              <a:t>Please open the Jenkins instance running on the 10.100.192.200:8080 address. Click on the </a:t>
            </a:r>
            <a:r>
              <a:rPr i="1"/>
              <a:t>New Item</a:t>
            </a:r>
            <a:r>
              <a:t> click located in the left-hand menu, type </a:t>
            </a:r>
            <a:r>
              <a:rPr i="1"/>
              <a:t>my-first-pipeline</a:t>
            </a:r>
            <a:r>
              <a:t>, select </a:t>
            </a:r>
            <a:r>
              <a:rPr i="1"/>
              <a:t>Pipeline</a:t>
            </a:r>
            <a:r>
              <a:t> from the the of available job types, and, finally, click the </a:t>
            </a:r>
            <a:r>
              <a:rPr i="1"/>
              <a:t>OK</a:t>
            </a:r>
            <a:r>
              <a:t> button. You will be redirected to the </a:t>
            </a:r>
            <a:r>
              <a:rPr i="1"/>
              <a:t>my-first-pipeline</a:t>
            </a:r>
            <a:r>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a:p>
          <a:p>
            <a:pPr>
              <a:defRPr i="1"/>
            </a:pPr>
            <a:r>
              <a:t>node("cd") {</a:t>
            </a:r>
          </a:p>
          <a:p>
            <a:pPr>
              <a:defRPr i="1"/>
            </a:pPr>
            <a:r>
              <a:t>    echo "This is a message from Jenkins Pipeline plugin"</a:t>
            </a:r>
          </a:p>
          <a:p>
            <a:pPr>
              <a:defRPr i="1"/>
            </a:pPr>
            <a:r>
              <a:t>}</a:t>
            </a:r>
          </a:p>
          <a:p>
            <a:endParaRPr/>
          </a:p>
          <a:p>
            <a:r>
              <a:t>Once you are done writing the script, please click the </a:t>
            </a:r>
            <a:r>
              <a:rPr i="1"/>
              <a:t>Save</a:t>
            </a:r>
            <a:r>
              <a:t> button and build it by pressing the </a:t>
            </a:r>
            <a:r>
              <a:rPr i="1"/>
              <a:t>Build Now</a:t>
            </a:r>
            <a:r>
              <a:t> link located in the left-hand menu. Since our job is only outputting a message, it will take only a second before it finishes executing. Click on the build number </a:t>
            </a:r>
            <a:r>
              <a:rPr i="1"/>
              <a:t>#1</a:t>
            </a:r>
            <a:r>
              <a:t>, followed with the </a:t>
            </a:r>
            <a:r>
              <a:rPr i="1"/>
              <a:t>Console Output</a:t>
            </a:r>
            <a:r>
              <a:t>. You'll notice two things. The build was run on the </a:t>
            </a:r>
            <a:r>
              <a:rPr i="1"/>
              <a:t>node-cd</a:t>
            </a:r>
            <a:r>
              <a:t> slave. We accomplished that by specifying one of its labels </a:t>
            </a:r>
            <a:r>
              <a:rPr i="1"/>
              <a:t>cd</a:t>
            </a:r>
            <a:r>
              <a:t> inside the script and wrapped everything else inside curly braces. Once Jenkins got connected to the slave, it output "</a:t>
            </a:r>
            <a:r>
              <a:rPr i="1"/>
              <a:t>This is a message from Jenkins Workflow plugin</a:t>
            </a:r>
            <a:r>
              <a:t>" to the screen.</a:t>
            </a:r>
          </a:p>
          <a:p>
            <a:endParaRPr/>
          </a:p>
          <a:p>
            <a:r>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a:t>$ write "Running Tests Inside Containers"</a:t>
            </a:r>
          </a:p>
          <a:p>
            <a:pPr>
              <a:defRPr b="1"/>
            </a:pPr>
            <a:endParaRPr dirty="0"/>
          </a:p>
          <a:p>
            <a:pPr>
              <a:defRPr b="1"/>
            </a:pPr>
            <a:r>
              <a:rPr dirty="0"/>
              <a:t>$ write "Enter the source code directory"</a:t>
            </a:r>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a:t>$ write "Run tests and build a JAR"</a:t>
            </a:r>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10.100.198.200:5000/training-books-ms-tests</a:t>
            </a:r>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a:t>$ write "List directory contents"</a:t>
            </a:r>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a:t>$ write "List Docker processes"</a:t>
            </a:r>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a:t>$ write "The container is gone, code has been tested, and the JAR was built"</a:t>
            </a:r>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a:t>$ write "Building Containers and Pushing Them to the Private Registry"</a:t>
            </a:r>
          </a:p>
          <a:p>
            <a:pPr>
              <a:defRPr b="1"/>
            </a:pPr>
            <a:endParaRPr dirty="0"/>
          </a:p>
          <a:p>
            <a:pPr>
              <a:defRPr b="1"/>
            </a:pPr>
            <a:r>
              <a:rPr dirty="0"/>
              <a:t>$ write "Inspect Dockerfile"</a:t>
            </a:r>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a:t>$ write "Build the container for private registry"</a:t>
            </a:r>
          </a:p>
          <a:p>
            <a:pPr>
              <a:defRPr b="1"/>
            </a:pPr>
            <a:r>
              <a:rPr dirty="0"/>
              <a:t>$ docker build -t 10.100.198.200:5000/training-books-ms .</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a:t>$ write "Push the container to private registry"</a:t>
            </a:r>
          </a:p>
          <a:p>
            <a:pPr>
              <a:defRPr b="1"/>
            </a:pPr>
            <a:r>
              <a:rPr dirty="0"/>
              <a:t>$ docker push 10.100.198.200:5000/training-books-ms</a:t>
            </a:r>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a:t>$ write "The new release is ready to be pulled from any server"</a:t>
            </a:r>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t>Git step. It performs a clone from the specified repository. We'll use it to get the latest code from the Git repository </a:t>
            </a:r>
            <a:r>
              <a:rPr i="1"/>
              <a:t>cloudbees/training-books-ms</a:t>
            </a:r>
            <a:r>
              <a:t>. Please note that the </a:t>
            </a:r>
            <a:r>
              <a:rPr i="1"/>
              <a:t>git</a:t>
            </a:r>
            <a:r>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rPr dirty="0"/>
              <a:t>Environment variables can be assigned or retrieved using the "env" instruction. The "withEnv" instruction sets one or more environment variables within a block. It is a very useful feature that allows us to limit the scope of environment variables</a:t>
            </a:r>
            <a:r>
              <a:rPr dirty="0" smtClean="0"/>
              <a:t>.</a:t>
            </a:r>
            <a:r>
              <a:rPr lang="es-ES" dirty="0" smtClean="0"/>
              <a:t> </a:t>
            </a:r>
            <a:r>
              <a:rPr lang="es-ES" dirty="0" err="1" smtClean="0"/>
              <a:t>Please</a:t>
            </a:r>
            <a:r>
              <a:rPr lang="es-ES" dirty="0" smtClean="0"/>
              <a:t> note </a:t>
            </a:r>
            <a:r>
              <a:rPr lang="es-ES" dirty="0" err="1" smtClean="0"/>
              <a:t>that</a:t>
            </a:r>
            <a:r>
              <a:rPr lang="es-ES" dirty="0" smtClean="0"/>
              <a:t> </a:t>
            </a:r>
            <a:r>
              <a:rPr lang="es-ES" b="1" dirty="0" smtClean="0"/>
              <a:t>[IP]</a:t>
            </a:r>
            <a:r>
              <a:rPr lang="es-ES" dirty="0" smtClean="0"/>
              <a:t> </a:t>
            </a:r>
            <a:r>
              <a:rPr lang="es-ES" dirty="0" err="1" smtClean="0"/>
              <a:t>should</a:t>
            </a:r>
            <a:r>
              <a:rPr lang="es-ES" dirty="0" smtClean="0"/>
              <a:t> be </a:t>
            </a:r>
            <a:r>
              <a:rPr lang="es-ES" dirty="0" err="1" smtClean="0"/>
              <a:t>replaced</a:t>
            </a:r>
            <a:r>
              <a:rPr lang="es-ES" baseline="0" dirty="0" smtClean="0"/>
              <a:t> </a:t>
            </a:r>
            <a:r>
              <a:rPr lang="es-ES" baseline="0" dirty="0" err="1" smtClean="0"/>
              <a:t>with</a:t>
            </a:r>
            <a:r>
              <a:rPr lang="es-ES" baseline="0" dirty="0" smtClean="0"/>
              <a:t> </a:t>
            </a:r>
            <a:r>
              <a:rPr lang="es-ES" baseline="0" dirty="0" err="1" smtClean="0"/>
              <a:t>the</a:t>
            </a:r>
            <a:r>
              <a:rPr lang="es-ES" baseline="0" dirty="0" smtClean="0"/>
              <a:t> IP of </a:t>
            </a:r>
            <a:r>
              <a:rPr lang="es-ES" baseline="0" dirty="0" err="1" smtClean="0"/>
              <a:t>your</a:t>
            </a:r>
            <a:r>
              <a:rPr lang="es-ES" baseline="0" dirty="0" smtClean="0"/>
              <a:t> AWS </a:t>
            </a:r>
            <a:r>
              <a:rPr lang="es-ES" baseline="0" dirty="0" err="1" smtClean="0"/>
              <a:t>instance</a:t>
            </a:r>
            <a:r>
              <a:rPr lang="es-ES" baseline="0" dirty="0" smtClean="0"/>
              <a:t>.</a:t>
            </a:r>
            <a:endParaRPr dirty="0"/>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1" name="Shape 46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62" name="Shape 4662"/>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234716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rPr dirty="0"/>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t>Click the "Add Source" button, select "Git" and type "</a:t>
            </a:r>
            <a:r>
              <a:rPr u="sng">
                <a:solidFill>
                  <a:srgbClr val="0000FF"/>
                </a:solidFill>
                <a:uFill>
                  <a:solidFill>
                    <a:srgbClr val="0000FF"/>
                  </a:solidFill>
                </a:uFill>
                <a:hlinkClick r:id="rId3"/>
              </a:rPr>
              <a:t>https://github.com/cloudbees/training-books-ms.git</a:t>
            </a:r>
            <a:r>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 name="Shape 4782"/>
          <p:cNvSpPr>
            <a:spLocks noGrp="1" noRot="1" noChangeAspect="1"/>
          </p:cNvSpPr>
          <p:nvPr>
            <p:ph type="sldImg"/>
          </p:nvPr>
        </p:nvSpPr>
        <p:spPr>
          <a:xfrm>
            <a:off x="381000" y="685800"/>
            <a:ext cx="6096000" cy="3429000"/>
          </a:xfrm>
          <a:prstGeom prst="rect">
            <a:avLst/>
          </a:prstGeom>
        </p:spPr>
        <p:txBody>
          <a:bodyPr/>
          <a:lstStyle/>
          <a:p>
            <a:endParaRPr/>
          </a:p>
        </p:txBody>
      </p:sp>
      <p:sp>
        <p:nvSpPr>
          <p:cNvPr id="4783" name="Shape 4783"/>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1554780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0.100.198.200:8080/" TargetMode="External"/><Relationship Id="rId4" Type="http://schemas.openxmlformats.org/officeDocument/2006/relationships/hyperlink" Target="https://vimeo.com/153233768" TargetMode="External"/><Relationship Id="rId5" Type="http://schemas.openxmlformats.org/officeDocument/2006/relationships/image" Target="../media/image12.png"/><Relationship Id="rId6" Type="http://schemas.openxmlformats.org/officeDocument/2006/relationships/comments" Target="../comments/comment2.xm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153261860" TargetMode="External"/><Relationship Id="rId4" Type="http://schemas.openxmlformats.org/officeDocument/2006/relationships/image" Target="../media/image13.png"/><Relationship Id="rId5" Type="http://schemas.openxmlformats.org/officeDocument/2006/relationships/slide" Target="slide92.xm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hyperlink" Target="https://asciinema.org/a/9qgyhmuoq0y7pvt4elby1qvw8" TargetMode="External"/><Relationship Id="rId4" Type="http://schemas.openxmlformats.org/officeDocument/2006/relationships/image" Target="../media/image18.png"/><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https://asciinema.org/a/42ea2az35qatsh6dp56g3rdnn" TargetMode="External"/><Relationship Id="rId4" Type="http://schemas.openxmlformats.org/officeDocument/2006/relationships/image" Target="../media/image20.png"/><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hyperlink" Target="https://asciinema.org/a/3q54x4gutegszg4bsbt15pn78" TargetMode="External"/><Relationship Id="rId4" Type="http://schemas.openxmlformats.org/officeDocument/2006/relationships/image" Target="../media/image21.png"/><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hyperlink" Target="https://asciinema.org/a/8n8z2jpj8phq5h8801n7bybbn" TargetMode="External"/><Relationship Id="rId4" Type="http://schemas.openxmlformats.org/officeDocument/2006/relationships/image" Target="../media/image22.png"/><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hyperlink" Target="https://asciinema.org/a/9v4g91iuwc9ps1p1hrz9cl36v" TargetMode="External"/><Relationship Id="rId4" Type="http://schemas.openxmlformats.org/officeDocument/2006/relationships/image" Target="../media/image23.png"/><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hyperlink" Target="https://vimeo.com/153529077" TargetMode="External"/><Relationship Id="rId4"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9.png"/><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hyperlink" Target="https://github.com/cloudbees/training-books-ms.gi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file://localhost\ppt\slides\slide63.x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3.xml"/><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3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 Id="rId3" Type="http://schemas.openxmlformats.org/officeDocument/2006/relationships/image" Target="../media/image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 Id="rId3" Type="http://schemas.openxmlformats.org/officeDocument/2006/relationships/image" Target="../media/image3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850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sp>
        <p:nvSpPr>
          <p:cNvPr id="4360" name="Shape 4360"/>
          <p:cNvSpPr>
            <a:spLocks noGrp="1"/>
          </p:cNvSpPr>
          <p:nvPr>
            <p:ph type="body" idx="1"/>
          </p:nvPr>
        </p:nvSpPr>
        <p:spPr>
          <a:prstGeom prst="rect">
            <a:avLst/>
          </a:prstGeom>
        </p:spPr>
        <p:txBody>
          <a:bodyPr/>
          <a:lstStyle/>
          <a:p>
            <a:r>
              <a:t>Open </a:t>
            </a:r>
            <a:r>
              <a:rPr u="sng">
                <a:solidFill>
                  <a:srgbClr val="0000FF"/>
                </a:solidFill>
                <a:uFill>
                  <a:solidFill>
                    <a:srgbClr val="0000FF"/>
                  </a:solidFill>
                </a:uFill>
                <a:hlinkClick r:id="rId3"/>
              </a:rPr>
              <a:t>http://10.100.198.200:8080/</a:t>
            </a:r>
          </a:p>
        </p:txBody>
      </p:sp>
      <p:pic>
        <p:nvPicPr>
          <p:cNvPr id="4361" name="creating-workflow.png">
            <a:hlinkClick r:id="rId4"/>
          </p:cNvPr>
          <p:cNvPicPr>
            <a:picLocks noChangeAspect="1"/>
          </p:cNvPicPr>
          <p:nvPr/>
        </p:nvPicPr>
        <p:blipFill>
          <a:blip r:embed="rId5">
            <a:extLst/>
          </a:blip>
          <a:stretch>
            <a:fillRect/>
          </a:stretch>
        </p:blipFill>
        <p:spPr>
          <a:xfrm>
            <a:off x="1603841" y="1883790"/>
            <a:ext cx="8984319" cy="48290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2" name="Text Placeholder 1"/>
          <p:cNvSpPr>
            <a:spLocks noGrp="1"/>
          </p:cNvSpPr>
          <p:nvPr>
            <p:ph type="body" idx="1"/>
          </p:nvPr>
        </p:nvSpPr>
        <p:spPr/>
        <p:txBody>
          <a:bodyPr/>
          <a:lstStyle/>
          <a:p>
            <a:endParaRPr lang="en-US"/>
          </a:p>
        </p:txBody>
      </p:sp>
      <p:pic>
        <p:nvPicPr>
          <p:cNvPr id="4366" name="workflow-snippet-generator.png">
            <a:hlinkClick r:id="rId3"/>
          </p:cNvPr>
          <p:cNvPicPr>
            <a:picLocks noChangeAspect="1"/>
          </p:cNvPicPr>
          <p:nvPr/>
        </p:nvPicPr>
        <p:blipFill>
          <a:blip r:embed="rId4">
            <a:extLst/>
          </a:blip>
          <a:stretch>
            <a:fillRect/>
          </a:stretch>
        </p:blipFill>
        <p:spPr>
          <a:xfrm>
            <a:off x="1436560" y="1909010"/>
            <a:ext cx="9318881" cy="4775926"/>
          </a:xfrm>
          <a:prstGeom prst="rect">
            <a:avLst/>
          </a:prstGeom>
          <a:ln w="25400">
            <a:solidFill>
              <a:schemeClr val="bg1">
                <a:lumMod val="50000"/>
              </a:schemeClr>
            </a:solidFill>
            <a:miter lim="400000"/>
          </a:ln>
        </p:spPr>
      </p:pic>
      <p:sp>
        <p:nvSpPr>
          <p:cNvPr id="4" name="Rectangle 3">
            <a:hlinkClick r:id="rId5"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a16="http://schemas.microsoft.com/office/drawing/2014/main" xmlns="" val="20000"/>
                    </a:ext>
                  </a:extLst>
                </a:gridCol>
                <a:gridCol w="3849715">
                  <a:extLst>
                    <a:ext uri="{9D8B030D-6E8A-4147-A177-3AD203B41FA5}">
                      <a16:colId xmlns:a16="http://schemas.microsoft.com/office/drawing/2014/main" xmlns=""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a16="http://schemas.microsoft.com/office/drawing/2014/main" xmlns=""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pic>
        <p:nvPicPr>
          <p:cNvPr id="4472" name="docker-hub.png">
            <a:hlinkClick r:id="rId3"/>
          </p:cNvPr>
          <p:cNvPicPr>
            <a:picLocks noChangeAspect="1"/>
          </p:cNvPicPr>
          <p:nvPr/>
        </p:nvPicPr>
        <p:blipFill>
          <a:blip r:embed="rId4">
            <a:extLst/>
          </a:blip>
          <a:stretch>
            <a:fillRect/>
          </a:stretch>
        </p:blipFill>
        <p:spPr>
          <a:xfrm>
            <a:off x="9909544" y="5090825"/>
            <a:ext cx="2269270" cy="17849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r>
              <a:rPr sz="1800" dirty="0" smtClean="0">
                <a:latin typeface="Menlo"/>
              </a:rPr>
              <a:t>/training-books-ms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pic>
        <p:nvPicPr>
          <p:cNvPr id="4484" name="docker-running-tests.png">
            <a:hlinkClick r:id="rId3"/>
          </p:cNvPr>
          <p:cNvPicPr>
            <a:picLocks noChangeAspect="1"/>
          </p:cNvPicPr>
          <p:nvPr/>
        </p:nvPicPr>
        <p:blipFill>
          <a:blip r:embed="rId4">
            <a:extLst/>
          </a:blip>
          <a:stretch>
            <a:fillRect/>
          </a:stretch>
        </p:blipFill>
        <p:spPr>
          <a:xfrm>
            <a:off x="10224610" y="5310509"/>
            <a:ext cx="1967390" cy="15474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pic>
        <p:nvPicPr>
          <p:cNvPr id="4490" name="docker-build.png">
            <a:hlinkClick r:id="rId3"/>
          </p:cNvPr>
          <p:cNvPicPr>
            <a:picLocks noChangeAspect="1"/>
          </p:cNvPicPr>
          <p:nvPr/>
        </p:nvPicPr>
        <p:blipFill>
          <a:blip r:embed="rId4">
            <a:extLst/>
          </a:blip>
          <a:stretch>
            <a:fillRect/>
          </a:stretch>
        </p:blipFill>
        <p:spPr>
          <a:xfrm>
            <a:off x="9454632" y="4704866"/>
            <a:ext cx="2737368" cy="21531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pic>
        <p:nvPicPr>
          <p:cNvPr id="4499" name="docker-running.png">
            <a:hlinkClick r:id="rId3"/>
          </p:cNvPr>
          <p:cNvPicPr>
            <a:picLocks noChangeAspect="1"/>
          </p:cNvPicPr>
          <p:nvPr/>
        </p:nvPicPr>
        <p:blipFill>
          <a:blip r:embed="rId4">
            <a:extLst/>
          </a:blip>
          <a:stretch>
            <a:fillRect/>
          </a:stretch>
        </p:blipFill>
        <p:spPr>
          <a:xfrm>
            <a:off x="9670350" y="4872387"/>
            <a:ext cx="2521650" cy="19834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pic>
        <p:nvPicPr>
          <p:cNvPr id="4505" name="docker-logging-stopping-removing.png">
            <a:hlinkClick r:id="rId3"/>
          </p:cNvPr>
          <p:cNvPicPr>
            <a:picLocks noChangeAspect="1"/>
          </p:cNvPicPr>
          <p:nvPr/>
        </p:nvPicPr>
        <p:blipFill>
          <a:blip r:embed="rId4">
            <a:extLst/>
          </a:blip>
          <a:stretch>
            <a:fillRect/>
          </a:stretch>
        </p:blipFill>
        <p:spPr>
          <a:xfrm>
            <a:off x="9691738" y="4889210"/>
            <a:ext cx="2500262" cy="19666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sp>
        <p:nvSpPr>
          <p:cNvPr id="2" name="Text Placeholder 1"/>
          <p:cNvSpPr>
            <a:spLocks noGrp="1"/>
          </p:cNvSpPr>
          <p:nvPr>
            <p:ph type="body" idx="1"/>
          </p:nvPr>
        </p:nvSpPr>
        <p:spPr/>
        <p:txBody>
          <a:bodyPr/>
          <a:lstStyle/>
          <a:p>
            <a:endParaRPr lang="en-US"/>
          </a:p>
        </p:txBody>
      </p:sp>
      <p:pic>
        <p:nvPicPr>
          <p:cNvPr id="4581" name="cje-create-pipeline.png">
            <a:hlinkClick r:id="rId3"/>
          </p:cNvPr>
          <p:cNvPicPr>
            <a:picLocks noChangeAspect="1"/>
          </p:cNvPicPr>
          <p:nvPr/>
        </p:nvPicPr>
        <p:blipFill>
          <a:blip r:embed="rId4">
            <a:extLst/>
          </a:blip>
          <a:stretch>
            <a:fillRect/>
          </a:stretch>
        </p:blipFill>
        <p:spPr>
          <a:xfrm>
            <a:off x="1152707" y="1689503"/>
            <a:ext cx="9934394" cy="5091377"/>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b="1" i="1" dirty="0" smtClean="0"/>
              <a:t>[IP]</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sz="3200" i="1" dirty="0"/>
              <a:t>10.100.198.200:5000/books-</a:t>
            </a:r>
            <a:r>
              <a:rPr sz="3200" i="1" dirty="0" err="1"/>
              <a:t>ms</a:t>
            </a:r>
            <a:r>
              <a:rPr sz="3200" dirty="0"/>
              <a:t> 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10.100.198.200:5000/books-</a:t>
            </a:r>
            <a:r>
              <a:rPr dirty="0" err="1"/>
              <a:t>ms</a:t>
            </a:r>
            <a:r>
              <a:rPr dirty="0"/>
              <a:t> 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dirty="0" err="1" smtClean="0"/>
              <a:t>localhost</a:t>
            </a:r>
            <a:r>
              <a:rPr sz="1800" dirty="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t>Task</a:t>
            </a:r>
            <a:r>
              <a:rPr b="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u="sng" dirty="0">
                <a:solidFill>
                  <a:srgbClr val="0000FF"/>
                </a:solidFill>
                <a:uFill>
                  <a:solidFill>
                    <a:srgbClr val="0000FF"/>
                  </a:solidFill>
                </a:uFill>
                <a:hlinkClick r:id="rId3"/>
              </a:rPr>
              <a:t>http://10.100.199.201:8081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A55"/>
                </a:solidFill>
              </a:rPr>
              <a:t>def </a:t>
            </a:r>
            <a:r>
              <a:rPr sz="2000" b="0" dirty="0">
                <a:solidFill>
                  <a:srgbClr val="000000"/>
                </a:solidFill>
              </a:rPr>
              <a:t>tests = docker.image</a:t>
            </a:r>
            <a:r>
              <a:rPr sz="2000" b="0" dirty="0" smtClean="0">
                <a:solidFill>
                  <a:srgbClr val="000000"/>
                </a:solidFill>
              </a:rPr>
              <a:t>("</a:t>
            </a:r>
            <a:r>
              <a:rPr lang="es-ES" sz="2000" b="0" dirty="0" err="1" smtClean="0">
                <a:solidFill>
                  <a:srgbClr val="000000"/>
                </a:solidFill>
              </a:rPr>
              <a:t>localhost</a:t>
            </a:r>
            <a:r>
              <a:rPr sz="2000" b="0" dirty="0" smtClean="0">
                <a:solidFill>
                  <a:srgbClr val="000000"/>
                </a:solidFill>
              </a:rPr>
              <a:t>:5000/training-books-ms-tests</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withEnv([</a:t>
            </a:r>
            <a:r>
              <a:rPr sz="2000" b="1" dirty="0">
                <a:solidFill>
                  <a:srgbClr val="008F00"/>
                </a:solidFill>
              </a:rPr>
              <a:t>"TEST_TYPE=integ"</a:t>
            </a:r>
            <a:r>
              <a:rPr sz="2000" dirty="0"/>
              <a:t>, </a:t>
            </a:r>
            <a:r>
              <a:rPr sz="2000" b="1" dirty="0">
                <a:solidFill>
                  <a:srgbClr val="008F00"/>
                </a:solidFill>
              </a:rPr>
              <a:t>"DOMAIN=http</a:t>
            </a:r>
            <a:r>
              <a:rPr sz="2000" b="1" dirty="0" smtClean="0">
                <a:solidFill>
                  <a:srgbClr val="008F00"/>
                </a:solidFill>
              </a:rPr>
              <a:t>://</a:t>
            </a:r>
            <a:r>
              <a:rPr lang="es-ES" sz="2000" b="1" dirty="0" smtClean="0">
                <a:solidFill>
                  <a:srgbClr val="008F00"/>
                </a:solidFill>
              </a:rPr>
              <a:t>[IP]</a:t>
            </a:r>
            <a:r>
              <a:rPr sz="2000" b="1" dirty="0" smtClean="0">
                <a:solidFill>
                  <a:srgbClr val="008F00"/>
                </a:solidFill>
              </a:rPr>
              <a:t>:8081</a:t>
            </a:r>
            <a:r>
              <a:rPr sz="2000" b="1" dirty="0">
                <a:solidFill>
                  <a:srgbClr val="008F00"/>
                </a:solidFill>
              </a:rPr>
              <a:t>"</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 name="Shape 4659"/>
          <p:cNvSpPr>
            <a:spLocks noGrp="1"/>
          </p:cNvSpPr>
          <p:nvPr>
            <p:ph type="title"/>
          </p:nvPr>
        </p:nvSpPr>
        <p:spPr>
          <a:prstGeom prst="rect">
            <a:avLst/>
          </a:prstGeom>
        </p:spPr>
        <p:txBody>
          <a:bodyPr>
            <a:normAutofit fontScale="90000"/>
          </a:bodyPr>
          <a:lstStyle>
            <a:lvl1pPr algn="ctr">
              <a:defRPr sz="4800"/>
            </a:lvl1pPr>
          </a:lstStyle>
          <a:p>
            <a:pPr algn="l"/>
            <a:r>
              <a:rPr b="1" dirty="0"/>
              <a:t>Cleanup</a:t>
            </a:r>
          </a:p>
        </p:txBody>
      </p:sp>
      <p:sp>
        <p:nvSpPr>
          <p:cNvPr id="5" name="Shape 466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526105"/>
          </a:xfrm>
          <a:prstGeom prst="rect">
            <a:avLst/>
          </a:prstGeom>
        </p:spPr>
        <p:txBody>
          <a:bodyPr>
            <a:noAutofit/>
          </a:bodyPr>
          <a:lstStyle/>
          <a:p>
            <a:pPr marL="155447" indent="-155447" defTabSz="777240">
              <a:defRPr sz="2300" b="1">
                <a:solidFill>
                  <a:srgbClr val="006098"/>
                </a:solidFill>
              </a:defRPr>
            </a:pPr>
            <a:r>
              <a:rPr sz="3200" dirty="0"/>
              <a:t>Task</a:t>
            </a:r>
            <a:r>
              <a:rPr sz="3200" b="0" dirty="0">
                <a:solidFill>
                  <a:srgbClr val="54585B"/>
                </a:solidFill>
              </a:rPr>
              <a:t>:</a:t>
            </a:r>
          </a:p>
          <a:p>
            <a:pPr marL="155447" indent="-155447" defTabSz="777240">
              <a:defRPr sz="2300"/>
            </a:pPr>
            <a:endParaRPr sz="1600" b="0" dirty="0">
              <a:solidFill>
                <a:srgbClr val="54585B"/>
              </a:solidFill>
            </a:endParaRPr>
          </a:p>
          <a:p>
            <a:pPr marL="342900" indent="-342900" defTabSz="777240">
              <a:lnSpc>
                <a:spcPct val="150000"/>
              </a:lnSpc>
              <a:buFont typeface="Arial" panose="020B0604020202020204" pitchFamily="34" charset="0"/>
              <a:buChar char="•"/>
              <a:defRPr sz="2300"/>
            </a:pPr>
            <a:r>
              <a:rPr sz="2000" dirty="0"/>
              <a:t>Add an </a:t>
            </a:r>
            <a:r>
              <a:rPr sz="2000" i="1" dirty="0"/>
              <a:t>input</a:t>
            </a:r>
            <a:r>
              <a:rPr sz="2000" dirty="0"/>
              <a:t> with the message </a:t>
            </a:r>
            <a:r>
              <a:rPr sz="2000" i="1" dirty="0"/>
              <a:t>Please confirm deployment to production</a:t>
            </a:r>
            <a:r>
              <a:rPr sz="2000" dirty="0"/>
              <a:t> and button with the text </a:t>
            </a:r>
            <a:r>
              <a:rPr sz="2000" i="1" dirty="0"/>
              <a:t>Submit</a:t>
            </a:r>
            <a:r>
              <a:rPr sz="2000" dirty="0"/>
              <a:t> prior to deployment to production. </a:t>
            </a:r>
            <a:endParaRPr lang="en-US" sz="2000" dirty="0" smtClean="0"/>
          </a:p>
          <a:p>
            <a:pPr marL="342900" indent="-342900" defTabSz="777240">
              <a:lnSpc>
                <a:spcPct val="150000"/>
              </a:lnSpc>
              <a:buFont typeface="Arial" panose="020B0604020202020204" pitchFamily="34" charset="0"/>
              <a:buChar char="•"/>
              <a:defRPr sz="2300"/>
            </a:pPr>
            <a:r>
              <a:rPr sz="2000" dirty="0" smtClean="0"/>
              <a:t>Add </a:t>
            </a:r>
            <a:r>
              <a:rPr sz="2000" dirty="0"/>
              <a:t>the parameter for additional notes and echo the value. </a:t>
            </a:r>
            <a:endParaRPr lang="en-US" sz="2000" dirty="0" smtClean="0"/>
          </a:p>
          <a:p>
            <a:pPr marL="342900" indent="-342900" defTabSz="777240">
              <a:lnSpc>
                <a:spcPct val="150000"/>
              </a:lnSpc>
              <a:buFont typeface="Arial" panose="020B0604020202020204" pitchFamily="34" charset="0"/>
              <a:buChar char="•"/>
              <a:defRPr sz="2300"/>
            </a:pPr>
            <a:r>
              <a:rPr sz="2000" dirty="0" smtClean="0"/>
              <a:t>Make </a:t>
            </a:r>
            <a:r>
              <a:rPr sz="2000" dirty="0"/>
              <a:t>sure that only the user "manager" is allowed to use this input</a:t>
            </a:r>
            <a:r>
              <a:rPr sz="2000" dirty="0" smtClean="0"/>
              <a:t>.</a:t>
            </a:r>
            <a:endParaRPr lang="en-US" sz="2000" dirty="0" smtClean="0"/>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iterate>
                                    <p:tmAbs val="0"/>
                                  </p:iterate>
                                  <p:childTnLst>
                                    <p:set>
                                      <p:cBhvr>
                                        <p:cTn id="30"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err="1">
                <a:solidFill>
                  <a:srgbClr val="000000"/>
                </a:solidFill>
              </a:rPr>
              <a:t>docker.image</a:t>
            </a:r>
            <a:r>
              <a:rPr sz="2000" b="0" dirty="0">
                <a:solidFill>
                  <a:srgbClr val="000000"/>
                </a:solidFill>
              </a:rPr>
              <a:t>(</a:t>
            </a:r>
            <a:r>
              <a:rPr sz="2000" dirty="0"/>
              <a:t>"10.100.198.200:5000/training-books-</a:t>
            </a:r>
            <a:r>
              <a:rPr sz="2000" dirty="0" err="1"/>
              <a:t>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a:t>
            </a:r>
            <a:r>
              <a:rPr sz="2000" dirty="0" err="1"/>
              <a:t>docker.image</a:t>
            </a:r>
            <a:r>
              <a:rPr sz="2000" dirty="0"/>
              <a:t>(</a:t>
            </a:r>
            <a:r>
              <a:rPr sz="2000" b="1" dirty="0">
                <a:solidFill>
                  <a:srgbClr val="008F00"/>
                </a:solidFill>
              </a:rPr>
              <a:t>“mongo”</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("10.100.198.200:5000/training-books-</a:t>
            </a:r>
            <a:r>
              <a:rPr sz="2000" dirty="0" err="1"/>
              <a:t>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smtClean="0"/>
              <a:t>retry(</a:t>
            </a:r>
            <a:r>
              <a:rPr lang="es-ES" sz="2000" dirty="0">
                <a:solidFill>
                  <a:srgbClr val="0433FF"/>
                </a:solidFill>
              </a:rPr>
              <a:t>1</a:t>
            </a:r>
            <a:r>
              <a:rPr sz="2000" smtClean="0"/>
              <a:t>) </a:t>
            </a:r>
            <a:r>
              <a:rPr sz="2000" dirty="0"/>
              <a:t>{</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sp>
        <p:nvSpPr>
          <p:cNvPr id="2" name="Text Placeholder 1"/>
          <p:cNvSpPr>
            <a:spLocks noGrp="1"/>
          </p:cNvSpPr>
          <p:nvPr>
            <p:ph type="body" idx="1"/>
          </p:nvPr>
        </p:nvSpPr>
        <p:spPr/>
        <p:txBody>
          <a:bodyPr/>
          <a:lstStyle/>
          <a:p>
            <a:endParaRPr lang="en-US"/>
          </a:p>
        </p:txBody>
      </p:sp>
      <p:pic>
        <p:nvPicPr>
          <p:cNvPr id="4730" name="image28.png"/>
          <p:cNvPicPr>
            <a:picLocks noChangeAspect="1"/>
          </p:cNvPicPr>
          <p:nvPr/>
        </p:nvPicPr>
        <p:blipFill>
          <a:blip r:embed="rId3">
            <a:extLst/>
          </a:blip>
          <a:stretch>
            <a:fillRect/>
          </a:stretch>
        </p:blipFill>
        <p:spPr>
          <a:xfrm>
            <a:off x="1640141" y="1555186"/>
            <a:ext cx="9287283" cy="50178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a:t>
            </a:r>
            <a:r>
              <a:rPr dirty="0" err="1"/>
              <a:t>ms</a:t>
            </a:r>
            <a:r>
              <a:rPr dirty="0"/>
              <a:t>), Registry IP and port (10.100.198.200:5000) and domain (http://10.100.198.200:8081) with variables.</a:t>
            </a:r>
          </a:p>
          <a:p>
            <a:pPr marL="148131" indent="-148131" defTabSz="740662">
              <a:lnSpc>
                <a:spcPct val="90000"/>
              </a:lnSpc>
              <a:defRPr sz="2200"/>
            </a:pPr>
            <a:r>
              <a:rPr dirty="0"/>
              <a:t>Create a new job called </a:t>
            </a:r>
            <a:r>
              <a:rPr i="1" dirty="0"/>
              <a:t>my-pipeline-from-template</a:t>
            </a:r>
          </a:p>
        </p:txBody>
      </p:sp>
      <p:pic>
        <p:nvPicPr>
          <p:cNvPr id="4736" name="image29.png"/>
          <p:cNvPicPr>
            <a:picLocks noChangeAspect="1"/>
          </p:cNvPicPr>
          <p:nvPr/>
        </p:nvPicPr>
        <p:blipFill>
          <a:blip r:embed="rId3">
            <a:extLst/>
          </a:blip>
          <a:stretch>
            <a:fillRect/>
          </a:stretch>
        </p:blipFill>
        <p:spPr>
          <a:xfrm>
            <a:off x="6681700" y="2803399"/>
            <a:ext cx="5364402" cy="2759201"/>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4741" name="image30.png"/>
          <p:cNvPicPr>
            <a:picLocks noChangeAspect="1"/>
          </p:cNvPicPr>
          <p:nvPr/>
        </p:nvPicPr>
        <p:blipFill>
          <a:blip r:embed="rId3">
            <a:extLst/>
          </a:blip>
          <a:stretch>
            <a:fillRect/>
          </a:stretch>
        </p:blipFill>
        <p:spPr>
          <a:xfrm>
            <a:off x="2842843" y="1752401"/>
            <a:ext cx="6506314" cy="5041870"/>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97031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sz="1600" dirty="0" err="1"/>
              <a:t>def</a:t>
            </a:r>
            <a:r>
              <a:rPr sz="1600" dirty="0"/>
              <a:t> </a:t>
            </a:r>
            <a:r>
              <a:rPr sz="1600" dirty="0" err="1"/>
              <a:t>serviceName</a:t>
            </a:r>
            <a:r>
              <a:rPr sz="1600" dirty="0"/>
              <a:t> = "training-books-</a:t>
            </a:r>
            <a:r>
              <a:rPr sz="1600" dirty="0" err="1"/>
              <a:t>ms</a:t>
            </a:r>
            <a:r>
              <a:rPr sz="1600" dirty="0"/>
              <a:t>"</a:t>
            </a:r>
            <a:br>
              <a:rPr sz="1600" dirty="0"/>
            </a:br>
            <a:r>
              <a:rPr sz="1600" dirty="0" err="1"/>
              <a:t>def</a:t>
            </a:r>
            <a:r>
              <a:rPr sz="1600" dirty="0"/>
              <a:t> registry = "10.100.198.200:5000"</a:t>
            </a:r>
            <a:br>
              <a:rPr sz="1600" dirty="0"/>
            </a:br>
            <a:r>
              <a:rPr sz="1600" dirty="0" err="1"/>
              <a:t>def</a:t>
            </a:r>
            <a:r>
              <a:rPr sz="1600" dirty="0"/>
              <a:t> flow</a:t>
            </a:r>
            <a:br>
              <a:rPr sz="1600" dirty="0"/>
            </a:br>
            <a:r>
              <a:rPr sz="1600" dirty="0"/>
              <a:t/>
            </a:r>
            <a:br>
              <a:rPr sz="1600" dirty="0"/>
            </a:br>
            <a:r>
              <a:rPr sz="1600" dirty="0"/>
              <a:t>node("cd") {</a:t>
            </a:r>
            <a:br>
              <a:rPr sz="1600" dirty="0"/>
            </a:br>
            <a:r>
              <a:rPr sz="1600" dirty="0"/>
              <a:t>    git "https://github.com/</a:t>
            </a:r>
            <a:r>
              <a:rPr sz="1600" dirty="0" err="1"/>
              <a:t>cloudbees</a:t>
            </a:r>
            <a:r>
              <a:rPr sz="1600" dirty="0"/>
              <a:t>/${</a:t>
            </a:r>
            <a:r>
              <a:rPr sz="1600" dirty="0" err="1"/>
              <a:t>serviceName</a:t>
            </a:r>
            <a:r>
              <a:rPr sz="1600" dirty="0"/>
              <a:t>}.git"</a:t>
            </a:r>
            <a:br>
              <a:rPr sz="1600" dirty="0"/>
            </a:br>
            <a:r>
              <a:rPr sz="1600" dirty="0"/>
              <a:t>    flow = load "/data/scripts/pipeline-</a:t>
            </a:r>
            <a:r>
              <a:rPr sz="1600" dirty="0" err="1"/>
              <a:t>common.groovy</a:t>
            </a:r>
            <a:r>
              <a:rPr sz="1600" dirty="0"/>
              <a:t>"</a:t>
            </a:r>
            <a:br>
              <a:rPr sz="1600" dirty="0"/>
            </a:br>
            <a:r>
              <a:rPr sz="1600" dirty="0"/>
              <a:t>    </a:t>
            </a:r>
            <a:r>
              <a:rPr sz="1600" dirty="0" err="1"/>
              <a:t>flow.runPreDeploymentTests</a:t>
            </a:r>
            <a:r>
              <a:rPr sz="1600" dirty="0"/>
              <a:t>(</a:t>
            </a:r>
            <a:r>
              <a:rPr sz="1600" dirty="0" err="1"/>
              <a:t>serviceName</a:t>
            </a:r>
            <a:r>
              <a:rPr sz="1600" dirty="0"/>
              <a:t>, registry)</a:t>
            </a:r>
            <a:br>
              <a:rPr sz="1600" dirty="0"/>
            </a:br>
            <a:r>
              <a:rPr sz="1600" dirty="0"/>
              <a:t>    </a:t>
            </a:r>
            <a:r>
              <a:rPr sz="1600" dirty="0" err="1"/>
              <a:t>flow.build</a:t>
            </a:r>
            <a:r>
              <a:rPr sz="1600" dirty="0"/>
              <a:t>(</a:t>
            </a:r>
            <a:r>
              <a:rPr sz="1600" dirty="0" err="1"/>
              <a:t>serviceName</a:t>
            </a:r>
            <a:r>
              <a:rPr sz="1600" dirty="0"/>
              <a:t>, registry)</a:t>
            </a:r>
            <a:br>
              <a:rPr sz="1600" dirty="0"/>
            </a:br>
            <a:r>
              <a:rPr sz="1600" dirty="0"/>
              <a:t>}</a:t>
            </a:r>
            <a:br>
              <a:rPr sz="1600" dirty="0"/>
            </a:br>
            <a:r>
              <a:rPr sz="1600" dirty="0"/>
              <a:t>checkpoint "deploy"</a:t>
            </a:r>
            <a:br>
              <a:rPr sz="1600" dirty="0"/>
            </a:br>
            <a:r>
              <a:rPr sz="1600" dirty="0"/>
              <a:t>node("cd") {</a:t>
            </a:r>
            <a:br>
              <a:rPr sz="1600" dirty="0"/>
            </a:br>
            <a:r>
              <a:rPr sz="1600" dirty="0"/>
              <a:t>    </a:t>
            </a:r>
            <a:r>
              <a:rPr sz="1600" dirty="0" err="1"/>
              <a:t>flow.deploy</a:t>
            </a:r>
            <a:r>
              <a:rPr sz="1600" dirty="0"/>
              <a:t>(</a:t>
            </a:r>
            <a:r>
              <a:rPr sz="1600" dirty="0" err="1"/>
              <a:t>serviceName</a:t>
            </a:r>
            <a:r>
              <a:rPr sz="1600" dirty="0"/>
              <a:t>, registry)</a:t>
            </a:r>
            <a:br>
              <a:rPr sz="1600" dirty="0"/>
            </a:br>
            <a:r>
              <a:rPr sz="1600" dirty="0"/>
              <a:t>    </a:t>
            </a:r>
            <a:r>
              <a:rPr sz="1600" dirty="0" err="1"/>
              <a:t>flow.runPostDeploymentTests</a:t>
            </a:r>
            <a:r>
              <a:rPr sz="1600" dirty="0"/>
              <a:t>(</a:t>
            </a:r>
            <a:r>
              <a:rPr sz="1600" dirty="0" err="1"/>
              <a:t>serviceName</a:t>
            </a:r>
            <a:r>
              <a:rPr sz="1600" dirty="0"/>
              <a:t>, registry, "http://10.100.198.200:8081")</a:t>
            </a:r>
            <a:r>
              <a:rPr sz="1400" dirty="0"/>
              <a:t/>
            </a:r>
            <a:br>
              <a:rPr sz="1400" dirty="0"/>
            </a:br>
            <a:r>
              <a:rPr sz="1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0" name="Shape 4780"/>
          <p:cNvSpPr>
            <a:spLocks noGrp="1"/>
          </p:cNvSpPr>
          <p:nvPr>
            <p:ph type="title"/>
          </p:nvPr>
        </p:nvSpPr>
        <p:spPr>
          <a:prstGeom prst="rect">
            <a:avLst/>
          </a:prstGeom>
        </p:spPr>
        <p:txBody>
          <a:bodyPr>
            <a:normAutofit/>
          </a:bodyPr>
          <a:lstStyle>
            <a:lvl1pPr algn="ctr">
              <a:defRPr sz="4800"/>
            </a:lvl1pPr>
          </a:lstStyle>
          <a:p>
            <a:pPr algn="l"/>
            <a:r>
              <a:rPr sz="3600" dirty="0"/>
              <a:t>Cleanup</a:t>
            </a:r>
          </a:p>
        </p:txBody>
      </p:sp>
      <p:sp>
        <p:nvSpPr>
          <p:cNvPr id="5" name="Shape 478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4843</TotalTime>
  <Words>15466</Words>
  <Application>Microsoft Macintosh PowerPoint</Application>
  <PresentationFormat>Widescreen</PresentationFormat>
  <Paragraphs>1037</Paragraphs>
  <Slides>95</Slides>
  <Notes>73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95</vt:i4>
      </vt:variant>
    </vt:vector>
  </HeadingPairs>
  <TitlesOfParts>
    <vt:vector size="104"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Pipeline with Docker Day 3  Review</vt:lpstr>
      <vt:lpstr>Day 3 Review</vt:lpstr>
      <vt:lpstr>Pipeline with Docker Day 3  Exercise</vt:lpstr>
      <vt:lpstr>Day 3 – Exercise </vt:lpstr>
      <vt:lpstr>Cleanup</vt:lpstr>
      <vt:lpstr>Pipeline with Docker Day 4  The Project Part 2</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Cleanup</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100</cp:revision>
  <dcterms:modified xsi:type="dcterms:W3CDTF">2016-04-04T13:30:03Z</dcterms:modified>
</cp:coreProperties>
</file>